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281" r:id="rId4"/>
    <p:sldId id="282" r:id="rId5"/>
    <p:sldId id="258" r:id="rId6"/>
    <p:sldId id="259" r:id="rId7"/>
    <p:sldId id="273" r:id="rId8"/>
    <p:sldId id="275" r:id="rId9"/>
    <p:sldId id="270" r:id="rId10"/>
    <p:sldId id="264" r:id="rId11"/>
    <p:sldId id="271" r:id="rId12"/>
    <p:sldId id="265" r:id="rId13"/>
    <p:sldId id="277" r:id="rId14"/>
    <p:sldId id="279" r:id="rId15"/>
    <p:sldId id="280" r:id="rId16"/>
    <p:sldId id="278" r:id="rId17"/>
    <p:sldId id="266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96" autoAdjust="0"/>
    <p:restoredTop sz="94660"/>
  </p:normalViewPr>
  <p:slideViewPr>
    <p:cSldViewPr snapToGrid="0">
      <p:cViewPr varScale="1">
        <p:scale>
          <a:sx n="78" d="100"/>
          <a:sy n="78" d="100"/>
        </p:scale>
        <p:origin x="-90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D9942-ACA3-4F9F-96BA-CF3B353910E3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7DA5B-D969-45C6-BD21-175C0FBD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9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520A-6F1A-4FE9-84FD-5A99E13DF629}" type="datetime1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725411BC-B471-42CD-8638-6920E75C02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5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0C4F-5753-45DF-9A0F-842719CA4B6D}" type="datetime1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8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3365-A421-44D9-88E1-2F53CD960D57}" type="datetime1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5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742" y="365125"/>
            <a:ext cx="1052051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A7EE-6095-47FB-B7D7-B25CAE3FB28A}" type="datetime1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725411BC-B471-42CD-8638-6920E75C02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92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45AF-F62D-4A1B-9546-419EAA37585F}" type="datetime1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38CB-D1E2-46E1-97A5-9A951C2E571E}" type="datetime1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9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DB95-4321-45BA-A96D-794FE1CAF5A9}" type="datetime1">
              <a:rPr lang="en-US" smtClean="0"/>
              <a:t>8/3/2016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1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AEBA-2C20-472E-9416-2263A28649EB}" type="datetime1">
              <a:rPr lang="en-US" smtClean="0"/>
              <a:t>8/3/2016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5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8FED-E2FD-4E2E-8411-C59D13458D7F}" type="datetime1">
              <a:rPr lang="en-US" smtClean="0"/>
              <a:t>8/3/2016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77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AE1F-8F05-4457-8DFF-97B39F10B8C2}" type="datetime1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0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3323-629F-4A1D-8BBF-0C8794E43005}" type="datetime1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2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5742" y="365125"/>
            <a:ext cx="105205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29071-AC0B-4BD9-8F25-B803522EA67A}" type="datetime1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11BC-B471-42CD-8638-6920E75C02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9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QXHaXujkUY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55366"/>
            <a:ext cx="9144000" cy="1793839"/>
          </a:xfrm>
        </p:spPr>
        <p:txBody>
          <a:bodyPr>
            <a:normAutofit/>
          </a:bodyPr>
          <a:lstStyle/>
          <a:p>
            <a:r>
              <a:rPr lang="en-US" dirty="0" smtClean="0"/>
              <a:t>MSU Solar Physics NSF REU</a:t>
            </a:r>
            <a:br>
              <a:rPr lang="en-US" dirty="0" smtClean="0"/>
            </a:br>
            <a:r>
              <a:rPr lang="en-US" dirty="0" smtClean="0"/>
              <a:t>Final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0896" y="3251482"/>
            <a:ext cx="9899373" cy="12439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Student: Chace Carlson, Aerospace Engineering Senior at ERAU</a:t>
            </a:r>
          </a:p>
          <a:p>
            <a:r>
              <a:rPr lang="en-US" dirty="0" smtClean="0"/>
              <a:t>Mentor: Dr. Dave Klumpar, Research Professor of Physics and Director, SSEL</a:t>
            </a:r>
          </a:p>
          <a:p>
            <a:r>
              <a:rPr lang="en-US" dirty="0" smtClean="0"/>
              <a:t>Department: Space Science and Engineering Laboratory (SSEL)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z="2000" smtClean="0"/>
              <a:t>1</a:t>
            </a:fld>
            <a:endParaRPr lang="en-US" sz="2000" dirty="0"/>
          </a:p>
        </p:txBody>
      </p:sp>
      <p:pic>
        <p:nvPicPr>
          <p:cNvPr id="5" name="Picture 4" descr="sse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742" y="5076986"/>
            <a:ext cx="1218935" cy="815314"/>
          </a:xfrm>
          <a:prstGeom prst="rect">
            <a:avLst/>
          </a:prstGeom>
        </p:spPr>
      </p:pic>
      <p:pic>
        <p:nvPicPr>
          <p:cNvPr id="6" name="Picture 5" descr="MSG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128" y="5086417"/>
            <a:ext cx="1230155" cy="862098"/>
          </a:xfrm>
          <a:prstGeom prst="rect">
            <a:avLst/>
          </a:prstGeom>
        </p:spPr>
      </p:pic>
      <p:pic>
        <p:nvPicPr>
          <p:cNvPr id="7" name="Picture 6" descr="nsf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41" y="5035348"/>
            <a:ext cx="913171" cy="913171"/>
          </a:xfrm>
          <a:prstGeom prst="rect">
            <a:avLst/>
          </a:prstGeom>
        </p:spPr>
      </p:pic>
      <p:pic>
        <p:nvPicPr>
          <p:cNvPr id="8" name="Picture 7" descr="MSU-vert-rg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01" y="5063612"/>
            <a:ext cx="1180595" cy="82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7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Concept 1: Power 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90699" y="1493116"/>
            <a:ext cx="10515600" cy="4351338"/>
          </a:xfrm>
        </p:spPr>
        <p:txBody>
          <a:bodyPr/>
          <a:lstStyle/>
          <a:p>
            <a:r>
              <a:rPr lang="en-US" dirty="0" smtClean="0"/>
              <a:t>Calculated average power generated every month, over the course of 1 day</a:t>
            </a:r>
          </a:p>
          <a:p>
            <a:r>
              <a:rPr lang="en-US" dirty="0" smtClean="0"/>
              <a:t>6 Scenarios:</a:t>
            </a:r>
          </a:p>
          <a:p>
            <a:pPr lvl="1"/>
            <a:r>
              <a:rPr lang="en-US" dirty="0" smtClean="0"/>
              <a:t>Worst Orbit Spinning @ 2 rpm</a:t>
            </a:r>
          </a:p>
          <a:p>
            <a:pPr lvl="1"/>
            <a:r>
              <a:rPr lang="en-US" dirty="0"/>
              <a:t>Average Orbit Spinning @ 2 </a:t>
            </a:r>
            <a:r>
              <a:rPr lang="en-US" dirty="0" smtClean="0"/>
              <a:t>rpm</a:t>
            </a:r>
          </a:p>
          <a:p>
            <a:pPr lvl="1"/>
            <a:r>
              <a:rPr lang="en-US" dirty="0" smtClean="0"/>
              <a:t>Best Orbit </a:t>
            </a:r>
            <a:r>
              <a:rPr lang="en-US" dirty="0"/>
              <a:t>Spinning @ 2 </a:t>
            </a:r>
            <a:r>
              <a:rPr lang="en-US" dirty="0" smtClean="0"/>
              <a:t>rpm</a:t>
            </a:r>
          </a:p>
          <a:p>
            <a:pPr lvl="1"/>
            <a:r>
              <a:rPr lang="en-US" dirty="0" smtClean="0"/>
              <a:t>Worst Orbit Nadir Pointing</a:t>
            </a:r>
          </a:p>
          <a:p>
            <a:pPr lvl="1"/>
            <a:r>
              <a:rPr lang="en-US" dirty="0" smtClean="0"/>
              <a:t>Average Orbit Nadir Pointing</a:t>
            </a:r>
          </a:p>
          <a:p>
            <a:pPr lvl="1"/>
            <a:r>
              <a:rPr lang="en-US" dirty="0" smtClean="0"/>
              <a:t>Best Orbit Nadir Pointing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4462"/>
            <a:ext cx="10515600" cy="4471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Size</a:t>
            </a:r>
            <a:r>
              <a:rPr lang="en-US" dirty="0"/>
              <a:t>: 6U </a:t>
            </a:r>
            <a:r>
              <a:rPr lang="en-US" dirty="0" err="1"/>
              <a:t>CubeSat</a:t>
            </a:r>
            <a:endParaRPr lang="en-US" dirty="0"/>
          </a:p>
          <a:p>
            <a:pPr marL="0" indent="0">
              <a:buNone/>
            </a:pPr>
            <a:r>
              <a:rPr lang="en-US" u="sng" dirty="0"/>
              <a:t>Launch</a:t>
            </a:r>
            <a:r>
              <a:rPr lang="en-US" dirty="0"/>
              <a:t>: Unknown, </a:t>
            </a:r>
            <a:r>
              <a:rPr lang="en-US" dirty="0" smtClean="0"/>
              <a:t>Summer 2019</a:t>
            </a:r>
            <a:endParaRPr lang="en-US" dirty="0"/>
          </a:p>
          <a:p>
            <a:pPr marL="0" indent="0">
              <a:buNone/>
            </a:pPr>
            <a:r>
              <a:rPr lang="en-US" u="sng" dirty="0"/>
              <a:t>Mission</a:t>
            </a:r>
            <a:r>
              <a:rPr lang="en-US" dirty="0"/>
              <a:t>: </a:t>
            </a:r>
            <a:r>
              <a:rPr lang="en-US" dirty="0" smtClean="0"/>
              <a:t>In-situ measurements of the O</a:t>
            </a:r>
            <a:r>
              <a:rPr lang="en-US" baseline="30000" dirty="0" smtClean="0"/>
              <a:t>+</a:t>
            </a:r>
            <a:r>
              <a:rPr lang="en-US" dirty="0" smtClean="0"/>
              <a:t> and H</a:t>
            </a:r>
            <a:r>
              <a:rPr lang="en-US" baseline="30000" dirty="0" smtClean="0"/>
              <a:t>+</a:t>
            </a:r>
            <a:r>
              <a:rPr lang="en-US" dirty="0" smtClean="0"/>
              <a:t> Temperatures and the electron temperature in the same volume</a:t>
            </a:r>
            <a:endParaRPr lang="en-US" dirty="0"/>
          </a:p>
          <a:p>
            <a:pPr marL="0" indent="0">
              <a:buNone/>
            </a:pPr>
            <a:r>
              <a:rPr lang="en-US" u="sng" dirty="0"/>
              <a:t>Orbit</a:t>
            </a:r>
            <a:r>
              <a:rPr lang="en-US" dirty="0"/>
              <a:t>: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dirty="0" smtClean="0"/>
              <a:t>= 400-500 km,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a</a:t>
            </a:r>
            <a:r>
              <a:rPr lang="en-US" dirty="0" smtClean="0"/>
              <a:t> &gt; 800 km, </a:t>
            </a:r>
            <a:r>
              <a:rPr lang="en-US" dirty="0" err="1" smtClean="0"/>
              <a:t>i</a:t>
            </a:r>
            <a:r>
              <a:rPr lang="en-US" dirty="0" smtClean="0"/>
              <a:t> &gt; 50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°</a:t>
            </a:r>
            <a:endParaRPr lang="en-US" dirty="0">
              <a:latin typeface="Lucida Grande"/>
              <a:ea typeface="Lucida Grande"/>
              <a:cs typeface="Lucida Grande"/>
            </a:endParaRPr>
          </a:p>
          <a:p>
            <a:pPr marL="0" indent="0">
              <a:buNone/>
            </a:pPr>
            <a:r>
              <a:rPr lang="en-US" u="sng" dirty="0">
                <a:ea typeface="Lucida Grande"/>
                <a:cs typeface="Lucida Grande"/>
              </a:rPr>
              <a:t>Attitude</a:t>
            </a:r>
            <a:r>
              <a:rPr lang="en-US" dirty="0">
                <a:ea typeface="Lucida Grande"/>
                <a:cs typeface="Lucida Grande"/>
              </a:rPr>
              <a:t>: </a:t>
            </a:r>
            <a:r>
              <a:rPr lang="en-US" dirty="0" smtClean="0">
                <a:ea typeface="Lucida Grande"/>
                <a:cs typeface="Lucida Grande"/>
              </a:rPr>
              <a:t>2U facing Nadir, 3U facing Nadir</a:t>
            </a:r>
            <a:endParaRPr lang="en-US" dirty="0"/>
          </a:p>
          <a:p>
            <a:pPr marL="0" indent="0">
              <a:buNone/>
            </a:pPr>
            <a:r>
              <a:rPr lang="en-US" u="sng" dirty="0"/>
              <a:t>Phase</a:t>
            </a:r>
            <a:r>
              <a:rPr lang="en-US" dirty="0"/>
              <a:t>: </a:t>
            </a:r>
            <a:r>
              <a:rPr lang="en-US" dirty="0"/>
              <a:t>Proposal Sent to NASA in July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Concept 2: Power 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6948" y="1730622"/>
            <a:ext cx="10515600" cy="4351338"/>
          </a:xfrm>
        </p:spPr>
        <p:txBody>
          <a:bodyPr/>
          <a:lstStyle/>
          <a:p>
            <a:r>
              <a:rPr lang="en-US" dirty="0"/>
              <a:t>Calculated average power generated every month, over the course of 1 day</a:t>
            </a:r>
          </a:p>
          <a:p>
            <a:r>
              <a:rPr lang="en-US" dirty="0"/>
              <a:t>6 Scenarios:</a:t>
            </a:r>
          </a:p>
          <a:p>
            <a:pPr lvl="1"/>
            <a:r>
              <a:rPr lang="en-US" dirty="0"/>
              <a:t>Worst </a:t>
            </a:r>
            <a:r>
              <a:rPr lang="en-US" dirty="0" smtClean="0"/>
              <a:t>Orbit 2U Nadir Facing</a:t>
            </a:r>
            <a:endParaRPr lang="en-US" dirty="0"/>
          </a:p>
          <a:p>
            <a:pPr lvl="1"/>
            <a:r>
              <a:rPr lang="en-US" dirty="0"/>
              <a:t>Average </a:t>
            </a:r>
            <a:r>
              <a:rPr lang="en-US" dirty="0" smtClean="0"/>
              <a:t>Orbit </a:t>
            </a:r>
            <a:r>
              <a:rPr lang="en-US" dirty="0"/>
              <a:t>2U Nadir </a:t>
            </a:r>
            <a:r>
              <a:rPr lang="en-US" dirty="0" smtClean="0"/>
              <a:t>Facing</a:t>
            </a:r>
            <a:endParaRPr lang="en-US" dirty="0"/>
          </a:p>
          <a:p>
            <a:pPr lvl="1"/>
            <a:r>
              <a:rPr lang="en-US" dirty="0"/>
              <a:t>Best </a:t>
            </a:r>
            <a:r>
              <a:rPr lang="en-US" dirty="0" smtClean="0"/>
              <a:t>Orbit </a:t>
            </a:r>
            <a:r>
              <a:rPr lang="en-US" dirty="0"/>
              <a:t>2U Nadir </a:t>
            </a:r>
            <a:r>
              <a:rPr lang="en-US" dirty="0" smtClean="0"/>
              <a:t>Facing</a:t>
            </a:r>
            <a:endParaRPr lang="en-US" dirty="0"/>
          </a:p>
          <a:p>
            <a:pPr lvl="1"/>
            <a:r>
              <a:rPr lang="en-US" dirty="0"/>
              <a:t>Worst </a:t>
            </a:r>
            <a:r>
              <a:rPr lang="en-US" dirty="0" smtClean="0"/>
              <a:t>Orbit 3U </a:t>
            </a:r>
            <a:r>
              <a:rPr lang="en-US" dirty="0"/>
              <a:t>Nadir </a:t>
            </a:r>
            <a:r>
              <a:rPr lang="en-US" dirty="0" smtClean="0"/>
              <a:t>Facing</a:t>
            </a:r>
            <a:endParaRPr lang="en-US" dirty="0"/>
          </a:p>
          <a:p>
            <a:pPr lvl="1"/>
            <a:r>
              <a:rPr lang="en-US" dirty="0"/>
              <a:t>Average </a:t>
            </a:r>
            <a:r>
              <a:rPr lang="en-US" dirty="0" smtClean="0"/>
              <a:t>Orbit 3U </a:t>
            </a:r>
            <a:r>
              <a:rPr lang="en-US" dirty="0"/>
              <a:t>Nadir Facing</a:t>
            </a:r>
          </a:p>
          <a:p>
            <a:pPr lvl="1"/>
            <a:r>
              <a:rPr lang="en-US" dirty="0"/>
              <a:t>Best </a:t>
            </a:r>
            <a:r>
              <a:rPr lang="en-US" dirty="0" smtClean="0"/>
              <a:t>Orbit </a:t>
            </a:r>
            <a:r>
              <a:rPr lang="en-US" dirty="0"/>
              <a:t>3U Nadir Facing</a:t>
            </a:r>
          </a:p>
        </p:txBody>
      </p:sp>
    </p:spTree>
    <p:extLst>
      <p:ext uri="{BB962C8B-B14F-4D97-AF65-F5344CB8AC3E}">
        <p14:creationId xmlns:p14="http://schemas.microsoft.com/office/powerpoint/2010/main" val="26542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Power Budget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STK:</a:t>
            </a:r>
          </a:p>
          <a:p>
            <a:r>
              <a:rPr lang="en-US" dirty="0" smtClean="0"/>
              <a:t>Input orbit (worst orbit if mission concept)</a:t>
            </a:r>
          </a:p>
          <a:p>
            <a:r>
              <a:rPr lang="en-US" dirty="0" smtClean="0"/>
              <a:t>Input attitude </a:t>
            </a:r>
          </a:p>
          <a:p>
            <a:r>
              <a:rPr lang="en-US" dirty="0" smtClean="0"/>
              <a:t>Propagate over 1 year, starting on launch date</a:t>
            </a:r>
          </a:p>
          <a:p>
            <a:r>
              <a:rPr lang="en-US" dirty="0" smtClean="0"/>
              <a:t>Generate X,Y, and Z Body Axes Sun Vectors, 1 day per month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nterval list written via MATLAB</a:t>
            </a:r>
          </a:p>
          <a:p>
            <a:r>
              <a:rPr lang="en-US" dirty="0" smtClean="0"/>
              <a:t>Output vectors as .</a:t>
            </a:r>
            <a:r>
              <a:rPr lang="en-US" dirty="0" err="1" smtClean="0"/>
              <a:t>csv</a:t>
            </a:r>
            <a:r>
              <a:rPr lang="en-US" dirty="0" smtClean="0"/>
              <a:t> file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0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Power Budget Tutorial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MATLAB:</a:t>
            </a:r>
          </a:p>
          <a:p>
            <a:r>
              <a:rPr lang="en-US" dirty="0" smtClean="0"/>
              <a:t>Run </a:t>
            </a:r>
            <a:r>
              <a:rPr lang="en-US" dirty="0" err="1" smtClean="0"/>
              <a:t>Sun_Vector_Call_Script.m</a:t>
            </a:r>
            <a:endParaRPr lang="en-US" dirty="0" smtClean="0"/>
          </a:p>
          <a:p>
            <a:pPr lvl="1"/>
            <a:r>
              <a:rPr lang="en-US" dirty="0"/>
              <a:t>R</a:t>
            </a:r>
            <a:r>
              <a:rPr lang="en-US" dirty="0" smtClean="0"/>
              <a:t>uns </a:t>
            </a:r>
            <a:r>
              <a:rPr lang="en-US" dirty="0" err="1" smtClean="0"/>
              <a:t>Sun_Vector_Funtion.m</a:t>
            </a:r>
            <a:endParaRPr lang="en-US" dirty="0" smtClean="0"/>
          </a:p>
          <a:p>
            <a:pPr lvl="1"/>
            <a:r>
              <a:rPr lang="en-US" dirty="0" smtClean="0"/>
              <a:t>Outputs 12 Excel files, calculating power generated by +X, +Y, +Z, -X, -Y, -Z</a:t>
            </a:r>
          </a:p>
          <a:p>
            <a:r>
              <a:rPr lang="en-US" dirty="0" smtClean="0"/>
              <a:t>Run </a:t>
            </a:r>
            <a:r>
              <a:rPr lang="en-US" dirty="0" err="1" smtClean="0"/>
              <a:t>Summary_Call_Script.m</a:t>
            </a:r>
            <a:endParaRPr lang="en-US" dirty="0" smtClean="0"/>
          </a:p>
          <a:p>
            <a:pPr lvl="1"/>
            <a:r>
              <a:rPr lang="en-US" dirty="0" smtClean="0"/>
              <a:t>Runs </a:t>
            </a:r>
            <a:r>
              <a:rPr lang="en-US" dirty="0" err="1" smtClean="0"/>
              <a:t>Summary_Script.m</a:t>
            </a:r>
            <a:endParaRPr lang="en-US" dirty="0" smtClean="0"/>
          </a:p>
          <a:p>
            <a:pPr lvl="1"/>
            <a:r>
              <a:rPr lang="en-US" dirty="0" smtClean="0"/>
              <a:t>Summarizes all Excel files into 1 compact Excel worksheet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3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Power Budget Tutorial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Excel Output for Worst Case Nadir Pointing: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Rinse and Repeat for each scenario (for mission concepts)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319291"/>
              </p:ext>
            </p:extLst>
          </p:nvPr>
        </p:nvGraphicFramePr>
        <p:xfrm>
          <a:off x="2572830" y="2084642"/>
          <a:ext cx="8447087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3" imgW="6238959" imgH="2485952" progId="Excel.Sheet.12">
                  <p:embed/>
                </p:oleObj>
              </mc:Choice>
              <mc:Fallback>
                <p:oleObj name="Worksheet" r:id="rId3" imgW="6238959" imgH="24859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2830" y="2084642"/>
                        <a:ext cx="8447087" cy="336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33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Astrodynamics Lectures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050" name="Picture 2" descr="C:\Users\ssel\Desktop\IPSNewLow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328737"/>
            <a:ext cx="10010775" cy="500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59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IT-SPINS</a:t>
            </a:r>
          </a:p>
          <a:p>
            <a:pPr lvl="1"/>
            <a:r>
              <a:rPr lang="en-US" dirty="0" smtClean="0"/>
              <a:t>MAI-400</a:t>
            </a:r>
          </a:p>
          <a:p>
            <a:pPr lvl="1"/>
            <a:r>
              <a:rPr lang="en-US" dirty="0" smtClean="0"/>
              <a:t>Ground Station &amp; Dynamic Simulator</a:t>
            </a:r>
          </a:p>
          <a:p>
            <a:pPr lvl="1"/>
            <a:r>
              <a:rPr lang="en-US" dirty="0" smtClean="0"/>
              <a:t>ADACS Telemetry Programming </a:t>
            </a:r>
          </a:p>
          <a:p>
            <a:r>
              <a:rPr lang="en-US" dirty="0" smtClean="0"/>
              <a:t>Mission Concept 1</a:t>
            </a:r>
          </a:p>
          <a:p>
            <a:pPr lvl="1"/>
            <a:r>
              <a:rPr lang="en-US" dirty="0" smtClean="0"/>
              <a:t>Power Budget</a:t>
            </a:r>
          </a:p>
          <a:p>
            <a:r>
              <a:rPr lang="en-US" dirty="0" smtClean="0"/>
              <a:t>Mission Concept 2</a:t>
            </a:r>
          </a:p>
          <a:p>
            <a:pPr lvl="1"/>
            <a:r>
              <a:rPr lang="en-US" dirty="0" smtClean="0"/>
              <a:t>Power Budget</a:t>
            </a:r>
          </a:p>
          <a:p>
            <a:r>
              <a:rPr lang="en-US" dirty="0" smtClean="0"/>
              <a:t>Solar Power Budget Tutorial</a:t>
            </a:r>
          </a:p>
          <a:p>
            <a:r>
              <a:rPr lang="en-US" dirty="0" smtClean="0"/>
              <a:t>Astrodynamics Lectures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074" name="Picture 2" descr="C:\Users\ssel\Desktop\hA7QP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2005156"/>
            <a:ext cx="4433887" cy="295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4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940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https://www.youtube.com/watch?v=lQXHaXujkUY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131" y="266806"/>
            <a:ext cx="8406580" cy="13255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Specialty: Guidance, Navigation, and Control (GNC)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457738"/>
          </a:xfrm>
        </p:spPr>
        <p:txBody>
          <a:bodyPr>
            <a:normAutofit fontScale="92500"/>
          </a:bodyPr>
          <a:lstStyle/>
          <a:p>
            <a:pPr algn="ctr"/>
            <a:r>
              <a:rPr lang="en-US" sz="1900" b="0" dirty="0" smtClean="0"/>
              <a:t>Attitude Determination and Control Systems (ADACS)</a:t>
            </a:r>
            <a:endParaRPr lang="en-US" sz="19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457738"/>
          </a:xfrm>
        </p:spPr>
        <p:txBody>
          <a:bodyPr>
            <a:noAutofit/>
          </a:bodyPr>
          <a:lstStyle/>
          <a:p>
            <a:pPr algn="ctr"/>
            <a:r>
              <a:rPr lang="en-US" sz="1900" b="0" dirty="0" smtClean="0"/>
              <a:t>Trajectory Planning and Propagation Calculations</a:t>
            </a:r>
            <a:endParaRPr lang="en-US" sz="1900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8" b="11459"/>
          <a:stretch/>
        </p:blipFill>
        <p:spPr>
          <a:xfrm>
            <a:off x="6436412" y="2133521"/>
            <a:ext cx="4711752" cy="2796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25" y="2133522"/>
            <a:ext cx="4295457" cy="27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6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IT-SPINS</a:t>
            </a:r>
          </a:p>
          <a:p>
            <a:pPr lvl="1"/>
            <a:r>
              <a:rPr lang="en-US" dirty="0" smtClean="0"/>
              <a:t>Test Board &amp; ADACS Board</a:t>
            </a:r>
          </a:p>
          <a:p>
            <a:pPr lvl="1"/>
            <a:r>
              <a:rPr lang="en-US" dirty="0" smtClean="0"/>
              <a:t>Ground Station &amp; Dynamic Simulator</a:t>
            </a:r>
          </a:p>
          <a:p>
            <a:pPr lvl="1"/>
            <a:r>
              <a:rPr lang="en-US" dirty="0" smtClean="0"/>
              <a:t>ADACS Telemetry Programming </a:t>
            </a:r>
          </a:p>
          <a:p>
            <a:pPr lvl="1"/>
            <a:r>
              <a:rPr lang="en-US" dirty="0" smtClean="0"/>
              <a:t>MLTAN to RAAN</a:t>
            </a:r>
          </a:p>
          <a:p>
            <a:pPr lvl="1"/>
            <a:r>
              <a:rPr lang="en-US" dirty="0" smtClean="0"/>
              <a:t>Sun Vector Calculations</a:t>
            </a:r>
          </a:p>
          <a:p>
            <a:pPr lvl="1"/>
            <a:r>
              <a:rPr lang="en-US" dirty="0" smtClean="0"/>
              <a:t>Sun Angle Calculations</a:t>
            </a:r>
          </a:p>
          <a:p>
            <a:r>
              <a:rPr lang="en-US" dirty="0" smtClean="0"/>
              <a:t>Mission Concept 1</a:t>
            </a:r>
          </a:p>
          <a:p>
            <a:pPr lvl="1"/>
            <a:r>
              <a:rPr lang="en-US" dirty="0" smtClean="0"/>
              <a:t>Orbital Analysis</a:t>
            </a:r>
          </a:p>
          <a:p>
            <a:r>
              <a:rPr lang="en-US" dirty="0" smtClean="0"/>
              <a:t>Mission Concept 2</a:t>
            </a:r>
          </a:p>
          <a:p>
            <a:pPr lvl="1"/>
            <a:r>
              <a:rPr lang="en-US" dirty="0" smtClean="0"/>
              <a:t>Orbital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2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sel\Desktop\CubeSat_P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56" y="496951"/>
            <a:ext cx="10237851" cy="577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1U vs 3U vs 6U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8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Mission: IT-SPINS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813" y="1556720"/>
            <a:ext cx="10515600" cy="4471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Ionospheric-Thermospheric </a:t>
            </a:r>
            <a:r>
              <a:rPr lang="en-US" sz="2600" dirty="0"/>
              <a:t>Scanning Photometer for Ion-Neutral </a:t>
            </a:r>
            <a:r>
              <a:rPr lang="en-US" sz="2600" dirty="0" smtClean="0"/>
              <a:t>Studies</a:t>
            </a:r>
          </a:p>
          <a:p>
            <a:pPr lvl="1"/>
            <a:r>
              <a:rPr lang="en-US" u="sng" dirty="0" smtClean="0"/>
              <a:t>Size</a:t>
            </a:r>
            <a:r>
              <a:rPr lang="en-US" dirty="0" smtClean="0"/>
              <a:t>: 3U CubeSat</a:t>
            </a:r>
          </a:p>
          <a:p>
            <a:pPr lvl="1"/>
            <a:r>
              <a:rPr lang="en-US" u="sng" dirty="0" smtClean="0"/>
              <a:t>Launch</a:t>
            </a:r>
            <a:r>
              <a:rPr lang="en-US" dirty="0" smtClean="0"/>
              <a:t>: October 2017, NASA Educational Launch of </a:t>
            </a:r>
            <a:r>
              <a:rPr lang="en-US" dirty="0" err="1" smtClean="0"/>
              <a:t>Nanosatellites</a:t>
            </a:r>
            <a:r>
              <a:rPr lang="en-US" dirty="0" smtClean="0"/>
              <a:t> (</a:t>
            </a:r>
            <a:r>
              <a:rPr lang="en-US" dirty="0" err="1" smtClean="0"/>
              <a:t>ELaNA</a:t>
            </a:r>
            <a:r>
              <a:rPr lang="en-US" dirty="0" smtClean="0"/>
              <a:t>)</a:t>
            </a:r>
          </a:p>
          <a:p>
            <a:pPr lvl="1"/>
            <a:r>
              <a:rPr lang="en-US" u="sng" dirty="0" smtClean="0"/>
              <a:t>Payload</a:t>
            </a:r>
            <a:r>
              <a:rPr lang="en-US" dirty="0" smtClean="0"/>
              <a:t>: Stanford Research Institute International </a:t>
            </a:r>
            <a:r>
              <a:rPr lang="en-US" dirty="0" err="1" smtClean="0"/>
              <a:t>Cubesat</a:t>
            </a:r>
            <a:r>
              <a:rPr lang="en-US" dirty="0" smtClean="0"/>
              <a:t> Tiny Ionospheric Photometer (CTIP)</a:t>
            </a:r>
            <a:endParaRPr lang="en-US" dirty="0" smtClean="0"/>
          </a:p>
          <a:p>
            <a:pPr lvl="1"/>
            <a:r>
              <a:rPr lang="en-US" u="sng" dirty="0" smtClean="0"/>
              <a:t>Mission</a:t>
            </a:r>
            <a:r>
              <a:rPr lang="en-US" dirty="0" smtClean="0"/>
              <a:t>: To </a:t>
            </a:r>
            <a:r>
              <a:rPr lang="en-US" dirty="0"/>
              <a:t>provide the first </a:t>
            </a:r>
            <a:r>
              <a:rPr lang="en-US" dirty="0" smtClean="0"/>
              <a:t>2D </a:t>
            </a:r>
            <a:r>
              <a:rPr lang="en-US" dirty="0"/>
              <a:t>tomographic imaging from a 3U research </a:t>
            </a:r>
            <a:r>
              <a:rPr lang="en-US" dirty="0" smtClean="0"/>
              <a:t>CubeSat. Also, it is MSU’s first </a:t>
            </a:r>
            <a:r>
              <a:rPr lang="en-US" dirty="0" err="1" smtClean="0"/>
              <a:t>CubeSat</a:t>
            </a:r>
            <a:r>
              <a:rPr lang="en-US" dirty="0" smtClean="0"/>
              <a:t> with an active ADACS system.</a:t>
            </a:r>
          </a:p>
          <a:p>
            <a:pPr lvl="1"/>
            <a:r>
              <a:rPr lang="en-US" u="sng" dirty="0" smtClean="0"/>
              <a:t>Orbit</a:t>
            </a:r>
            <a:r>
              <a:rPr lang="en-US" dirty="0" smtClean="0"/>
              <a:t>: Circular, 450 km altitude, 92° Inclination</a:t>
            </a:r>
          </a:p>
          <a:p>
            <a:pPr lvl="1"/>
            <a:r>
              <a:rPr lang="en-US" u="sng" dirty="0" smtClean="0"/>
              <a:t>Attitude</a:t>
            </a:r>
            <a:r>
              <a:rPr lang="en-US" dirty="0" smtClean="0"/>
              <a:t>: Spinning @ 2 rpm (about </a:t>
            </a:r>
            <a:r>
              <a:rPr lang="en-US" dirty="0" smtClean="0"/>
              <a:t>antenna axis)</a:t>
            </a:r>
            <a:endParaRPr lang="en-US" dirty="0"/>
          </a:p>
          <a:p>
            <a:pPr lvl="1"/>
            <a:r>
              <a:rPr lang="en-US" u="sng" dirty="0" smtClean="0"/>
              <a:t>Phase</a:t>
            </a:r>
            <a:r>
              <a:rPr lang="en-US" dirty="0" smtClean="0"/>
              <a:t>: </a:t>
            </a:r>
            <a:r>
              <a:rPr lang="en-US" dirty="0" smtClean="0"/>
              <a:t>Hardware Development</a:t>
            </a:r>
          </a:p>
          <a:p>
            <a:pPr lvl="2"/>
            <a:r>
              <a:rPr lang="en-US" dirty="0" smtClean="0"/>
              <a:t>Delivery date: May 15, 2017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it-SPINS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788" y="3851036"/>
            <a:ext cx="1960212" cy="2379076"/>
          </a:xfrm>
          <a:prstGeom prst="rect">
            <a:avLst/>
          </a:prstGeom>
        </p:spPr>
      </p:pic>
      <p:pic>
        <p:nvPicPr>
          <p:cNvPr id="3074" name="Picture 2" descr="Y:\ssel_docs\smallsat_stuff\smallsat 2016\Smallsat 2016 Poster\IT-Spins_Sensor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852" y="3906589"/>
            <a:ext cx="4150804" cy="275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6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IT-SPINS: MAI-400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Maryland Aerospace Inc.</a:t>
            </a:r>
          </a:p>
          <a:p>
            <a:pPr lvl="1"/>
            <a:r>
              <a:rPr lang="en-US" dirty="0" err="1" smtClean="0"/>
              <a:t>CubeSat</a:t>
            </a:r>
            <a:r>
              <a:rPr lang="en-US" dirty="0" smtClean="0"/>
              <a:t> ADACS Systems</a:t>
            </a:r>
          </a:p>
          <a:p>
            <a:r>
              <a:rPr lang="en-US" dirty="0" smtClean="0"/>
              <a:t>Custom MAI-400</a:t>
            </a:r>
          </a:p>
          <a:p>
            <a:pPr lvl="1"/>
            <a:r>
              <a:rPr lang="en-US" dirty="0" smtClean="0"/>
              <a:t>Size: ½ U </a:t>
            </a:r>
          </a:p>
          <a:p>
            <a:pPr lvl="1"/>
            <a:r>
              <a:rPr lang="en-US" dirty="0" smtClean="0"/>
              <a:t>3 reaction wheels</a:t>
            </a:r>
          </a:p>
          <a:p>
            <a:pPr lvl="1"/>
            <a:r>
              <a:rPr lang="en-US" dirty="0" smtClean="0"/>
              <a:t>3 axis magnetometer</a:t>
            </a:r>
          </a:p>
          <a:p>
            <a:pPr lvl="1"/>
            <a:r>
              <a:rPr lang="en-US" dirty="0" smtClean="0"/>
              <a:t>2 IR EHS</a:t>
            </a:r>
          </a:p>
          <a:p>
            <a:pPr lvl="1"/>
            <a:r>
              <a:rPr lang="en-US" dirty="0" smtClean="0"/>
              <a:t>3 electromagnets</a:t>
            </a:r>
          </a:p>
          <a:p>
            <a:pPr lvl="1"/>
            <a:r>
              <a:rPr lang="en-US" dirty="0" smtClean="0"/>
              <a:t>ADACS Computer</a:t>
            </a:r>
          </a:p>
          <a:p>
            <a:pPr lvl="1"/>
            <a:r>
              <a:rPr lang="en-US" dirty="0" smtClean="0"/>
              <a:t>Custom ACS Mode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Main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24" y="4851424"/>
            <a:ext cx="4542857" cy="882803"/>
          </a:xfrm>
          <a:prstGeom prst="rect">
            <a:avLst/>
          </a:prstGeom>
        </p:spPr>
      </p:pic>
      <p:pic>
        <p:nvPicPr>
          <p:cNvPr id="6" name="Picture 5" descr="MAI-4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24" y="487906"/>
            <a:ext cx="2300245" cy="1846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29484" y="5932129"/>
            <a:ext cx="2712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Photos courtesy of Maryland Aerospace Inc.</a:t>
            </a:r>
            <a:endParaRPr lang="en-US" sz="1000" dirty="0"/>
          </a:p>
        </p:txBody>
      </p:sp>
      <p:pic>
        <p:nvPicPr>
          <p:cNvPr id="8" name="Content Placeholder 4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195" y="2107386"/>
            <a:ext cx="3657386" cy="292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MAI-400: ADACS Telemetry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w/software engineers</a:t>
            </a:r>
          </a:p>
          <a:p>
            <a:r>
              <a:rPr lang="en-US" dirty="0" smtClean="0"/>
              <a:t>Integrate with SFC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Problem solving! (Weird integers)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0423" y="5926476"/>
            <a:ext cx="1167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90 EB 11 B6 25 36 42 00 03 00 00 00 00 00 5C 01 00 00 F0 00 10 00 00 00 00 00 00 F0 0F 00 7C F8 80 00 ....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423" y="555714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ADACS Telemetry: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6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742" y="365125"/>
            <a:ext cx="10520515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MAI-400: Visualization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 descr="D:\Mid_Term_Presentation\Orb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599" y="1900576"/>
            <a:ext cx="5481875" cy="387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1824" y="1882544"/>
            <a:ext cx="473764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500" dirty="0"/>
              <a:t>Dynamic Sim &gt; MATLAB &gt; </a:t>
            </a:r>
            <a:r>
              <a:rPr lang="en-US" sz="2500" dirty="0" smtClean="0"/>
              <a:t>STK</a:t>
            </a:r>
          </a:p>
          <a:p>
            <a:pPr marL="285750" indent="-285750">
              <a:buFont typeface="Arial"/>
              <a:buChar char="•"/>
            </a:pPr>
            <a:endParaRPr lang="en-US" sz="2500" dirty="0"/>
          </a:p>
          <a:p>
            <a:r>
              <a:rPr lang="en-US" sz="2500" dirty="0" smtClean="0"/>
              <a:t>STK = Systems Tool Kit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193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4462"/>
            <a:ext cx="10515600" cy="4471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Size</a:t>
            </a:r>
            <a:r>
              <a:rPr lang="en-US" dirty="0" smtClean="0"/>
              <a:t>: </a:t>
            </a:r>
            <a:r>
              <a:rPr lang="en-US" dirty="0"/>
              <a:t>6</a:t>
            </a:r>
            <a:r>
              <a:rPr lang="en-US" dirty="0" smtClean="0"/>
              <a:t>U </a:t>
            </a:r>
            <a:r>
              <a:rPr lang="en-US" dirty="0" err="1" smtClean="0"/>
              <a:t>CubeSat</a:t>
            </a: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Launch</a:t>
            </a:r>
            <a:r>
              <a:rPr lang="en-US" dirty="0" smtClean="0"/>
              <a:t>: Unknown, Early 2018</a:t>
            </a:r>
            <a:endParaRPr lang="en-US" dirty="0"/>
          </a:p>
          <a:p>
            <a:pPr marL="0" indent="0">
              <a:buNone/>
            </a:pPr>
            <a:r>
              <a:rPr lang="en-US" u="sng" dirty="0" smtClean="0"/>
              <a:t>Mission</a:t>
            </a:r>
            <a:r>
              <a:rPr lang="en-US" dirty="0" smtClean="0"/>
              <a:t>: Optical signatures of atmospheric gravity waves, traveling atmospheric disturbances, and traveling </a:t>
            </a:r>
            <a:r>
              <a:rPr lang="en-US" dirty="0" err="1" smtClean="0"/>
              <a:t>ionospheric</a:t>
            </a:r>
            <a:r>
              <a:rPr lang="en-US" dirty="0" smtClean="0"/>
              <a:t> disturbances against the limb far ultraviolet background</a:t>
            </a:r>
          </a:p>
          <a:p>
            <a:pPr marL="0" indent="0">
              <a:buNone/>
            </a:pPr>
            <a:r>
              <a:rPr lang="en-US" u="sng" dirty="0" smtClean="0"/>
              <a:t>Orbit</a:t>
            </a:r>
            <a:r>
              <a:rPr lang="en-US" dirty="0" smtClean="0"/>
              <a:t>: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dirty="0" smtClean="0"/>
              <a:t>= 400-600 km,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a</a:t>
            </a:r>
            <a:r>
              <a:rPr lang="en-US" dirty="0" smtClean="0"/>
              <a:t> = 500-600 km, </a:t>
            </a:r>
            <a:r>
              <a:rPr lang="en-US" dirty="0" err="1" smtClean="0"/>
              <a:t>i</a:t>
            </a:r>
            <a:r>
              <a:rPr lang="en-US" dirty="0" smtClean="0"/>
              <a:t> &gt; 65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°</a:t>
            </a:r>
          </a:p>
          <a:p>
            <a:pPr marL="0" indent="0">
              <a:buNone/>
            </a:pPr>
            <a:r>
              <a:rPr lang="en-US" u="sng" dirty="0" smtClean="0">
                <a:ea typeface="Lucida Grande"/>
                <a:cs typeface="Lucida Grande"/>
              </a:rPr>
              <a:t>Attitude</a:t>
            </a:r>
            <a:r>
              <a:rPr lang="en-US" dirty="0" smtClean="0">
                <a:ea typeface="Lucida Grande"/>
                <a:cs typeface="Lucida Grande"/>
              </a:rPr>
              <a:t>: 2 modes: spinning @ 2 rpm or nadir pointing</a:t>
            </a: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Phase</a:t>
            </a:r>
            <a:r>
              <a:rPr lang="en-US" dirty="0" smtClean="0"/>
              <a:t>: </a:t>
            </a:r>
            <a:r>
              <a:rPr lang="en-US" dirty="0" smtClean="0"/>
              <a:t>Proposal Sent to NASA in July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11BC-B471-42CD-8638-6920E75C02D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1403</TotalTime>
  <Words>735</Words>
  <Application>Microsoft Office PowerPoint</Application>
  <PresentationFormat>Custom</PresentationFormat>
  <Paragraphs>143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Worksheet</vt:lpstr>
      <vt:lpstr>MSU Solar Physics NSF REU Final Presentation</vt:lpstr>
      <vt:lpstr>Specialty: Guidance, Navigation, and Control (GNC)</vt:lpstr>
      <vt:lpstr>Last Time:</vt:lpstr>
      <vt:lpstr>1U vs 3U vs 6U</vt:lpstr>
      <vt:lpstr>Mission: IT-SPINS</vt:lpstr>
      <vt:lpstr>IT-SPINS: MAI-400</vt:lpstr>
      <vt:lpstr>MAI-400: ADACS Telemetry Programming</vt:lpstr>
      <vt:lpstr>MAI-400: Visualization</vt:lpstr>
      <vt:lpstr>Proposal 1</vt:lpstr>
      <vt:lpstr>Mission Concept 1: Power Budget</vt:lpstr>
      <vt:lpstr>Proposal 2</vt:lpstr>
      <vt:lpstr>Mission Concept 2: Power Budget</vt:lpstr>
      <vt:lpstr>Solar Power Budget Tutorial</vt:lpstr>
      <vt:lpstr>Solar Power Budget Tutorial (cont’d)</vt:lpstr>
      <vt:lpstr>Solar Power Budget Tutorial (cont’d)</vt:lpstr>
      <vt:lpstr>Astrodynamics Lectures</vt:lpstr>
      <vt:lpstr>Conclusion</vt:lpstr>
      <vt:lpstr>Questions?   https://www.youtube.com/watch?v=lQXHaXujkUY</vt:lpstr>
    </vt:vector>
  </TitlesOfParts>
  <Company>Montana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Handley</dc:creator>
  <cp:lastModifiedBy>ssel</cp:lastModifiedBy>
  <cp:revision>64</cp:revision>
  <cp:lastPrinted>2016-07-06T21:36:44Z</cp:lastPrinted>
  <dcterms:created xsi:type="dcterms:W3CDTF">2016-07-05T17:29:21Z</dcterms:created>
  <dcterms:modified xsi:type="dcterms:W3CDTF">2016-08-03T17:15:03Z</dcterms:modified>
</cp:coreProperties>
</file>